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4" r:id="rId5"/>
    <p:sldId id="278" r:id="rId6"/>
    <p:sldId id="263" r:id="rId7"/>
    <p:sldId id="262" r:id="rId8"/>
    <p:sldId id="265" r:id="rId9"/>
    <p:sldId id="266" r:id="rId10"/>
    <p:sldId id="268" r:id="rId11"/>
    <p:sldId id="267" r:id="rId12"/>
    <p:sldId id="279" r:id="rId13"/>
    <p:sldId id="269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81" r:id="rId22"/>
    <p:sldId id="282" r:id="rId23"/>
    <p:sldId id="280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39FA40E-8D5E-43E9-8AF1-C40500A64F86}">
          <p14:sldIdLst>
            <p14:sldId id="256"/>
            <p14:sldId id="257"/>
            <p14:sldId id="258"/>
            <p14:sldId id="264"/>
            <p14:sldId id="263"/>
            <p14:sldId id="262"/>
            <p14:sldId id="265"/>
            <p14:sldId id="266"/>
            <p14:sldId id="268"/>
            <p14:sldId id="267"/>
            <p14:sldId id="269"/>
            <p14:sldId id="270"/>
            <p14:sldId id="271"/>
            <p14:sldId id="273"/>
            <p14:sldId id="274"/>
            <p14:sldId id="275"/>
            <p14:sldId id="276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4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766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924" y="-10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C717284-5993-49A4-BE89-59C791645ADD}" type="doc">
      <dgm:prSet loTypeId="urn:microsoft.com/office/officeart/2008/layout/VerticalCurvedList" loCatId="list" qsTypeId="urn:microsoft.com/office/officeart/2005/8/quickstyle/simple2" qsCatId="simple" csTypeId="urn:microsoft.com/office/officeart/2005/8/colors/accent1_5" csCatId="accent1" phldr="1"/>
      <dgm:spPr/>
      <dgm:t>
        <a:bodyPr/>
        <a:lstStyle/>
        <a:p>
          <a:endParaRPr lang="ru-RU"/>
        </a:p>
      </dgm:t>
    </dgm:pt>
    <dgm:pt modelId="{660FC2A6-108C-4D73-8D04-7D2C53A4E532}">
      <dgm:prSet phldrT="[Текст]"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Данные о со-бытии</a:t>
          </a:r>
        </a:p>
      </dgm:t>
    </dgm:pt>
    <dgm:pt modelId="{CCC37584-B228-40C2-A425-78BE71DE7010}" type="parTrans" cxnId="{61BF0C6F-5EE6-4FF2-883E-DD045187B022}">
      <dgm:prSet/>
      <dgm:spPr/>
      <dgm:t>
        <a:bodyPr/>
        <a:lstStyle/>
        <a:p>
          <a:endParaRPr lang="ru-RU"/>
        </a:p>
      </dgm:t>
    </dgm:pt>
    <dgm:pt modelId="{FCA979BE-B482-4AEC-B3AC-F218978E2CEB}" type="sibTrans" cxnId="{61BF0C6F-5EE6-4FF2-883E-DD045187B022}">
      <dgm:prSet/>
      <dgm:spPr>
        <a:ln w="22225">
          <a:solidFill>
            <a:schemeClr val="bg1"/>
          </a:solidFill>
        </a:ln>
      </dgm:spPr>
      <dgm:t>
        <a:bodyPr/>
        <a:lstStyle/>
        <a:p>
          <a:endParaRPr lang="ru-RU"/>
        </a:p>
      </dgm:t>
    </dgm:pt>
    <dgm:pt modelId="{97F1DD72-DAFB-42C1-A065-8AAFB1BE55CE}">
      <dgm:prSet phldrT="[Текст]"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Мероприятие</a:t>
          </a:r>
        </a:p>
      </dgm:t>
    </dgm:pt>
    <dgm:pt modelId="{D90396AA-D45A-4E54-BB6F-AEB7EA3C3A16}" type="parTrans" cxnId="{946F489C-5D4F-4246-825C-CDFE777FC79D}">
      <dgm:prSet/>
      <dgm:spPr/>
      <dgm:t>
        <a:bodyPr/>
        <a:lstStyle/>
        <a:p>
          <a:endParaRPr lang="ru-RU"/>
        </a:p>
      </dgm:t>
    </dgm:pt>
    <dgm:pt modelId="{7768C74E-8B44-45F2-BB04-50F9AE116179}" type="sibTrans" cxnId="{946F489C-5D4F-4246-825C-CDFE777FC79D}">
      <dgm:prSet/>
      <dgm:spPr/>
      <dgm:t>
        <a:bodyPr/>
        <a:lstStyle/>
        <a:p>
          <a:endParaRPr lang="ru-RU"/>
        </a:p>
      </dgm:t>
    </dgm:pt>
    <dgm:pt modelId="{A465DC2A-61F9-4783-A57A-5A7B9A830020}">
      <dgm:prSet phldrT="[Текст]"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Итог</a:t>
          </a:r>
        </a:p>
      </dgm:t>
    </dgm:pt>
    <dgm:pt modelId="{C59DEFFB-B84E-4E94-AC06-A54CF1733030}" type="parTrans" cxnId="{D863F31A-B4D3-444A-ABA2-05FC67C1C609}">
      <dgm:prSet/>
      <dgm:spPr/>
      <dgm:t>
        <a:bodyPr/>
        <a:lstStyle/>
        <a:p>
          <a:endParaRPr lang="ru-RU"/>
        </a:p>
      </dgm:t>
    </dgm:pt>
    <dgm:pt modelId="{9B1E79A7-0C58-4967-A187-539920B0C5BF}" type="sibTrans" cxnId="{D863F31A-B4D3-444A-ABA2-05FC67C1C609}">
      <dgm:prSet/>
      <dgm:spPr/>
      <dgm:t>
        <a:bodyPr/>
        <a:lstStyle/>
        <a:p>
          <a:endParaRPr lang="ru-RU"/>
        </a:p>
      </dgm:t>
    </dgm:pt>
    <dgm:pt modelId="{DA49E136-9230-4762-9024-15A145C0ECB8}">
      <dgm:prSet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Задачи</a:t>
          </a:r>
        </a:p>
      </dgm:t>
    </dgm:pt>
    <dgm:pt modelId="{71E5488F-0415-4B5A-8CC9-1C1CE2EE10A0}" type="parTrans" cxnId="{B60E945B-AC4F-40EC-A4BE-8818B12C5F31}">
      <dgm:prSet/>
      <dgm:spPr/>
      <dgm:t>
        <a:bodyPr/>
        <a:lstStyle/>
        <a:p>
          <a:endParaRPr lang="ru-RU"/>
        </a:p>
      </dgm:t>
    </dgm:pt>
    <dgm:pt modelId="{2D1E0EB1-ACF1-42F4-BDB6-A8BB63C2BF04}" type="sibTrans" cxnId="{B60E945B-AC4F-40EC-A4BE-8818B12C5F31}">
      <dgm:prSet/>
      <dgm:spPr/>
      <dgm:t>
        <a:bodyPr/>
        <a:lstStyle/>
        <a:p>
          <a:endParaRPr lang="ru-RU"/>
        </a:p>
      </dgm:t>
    </dgm:pt>
    <dgm:pt modelId="{A3D45407-EBBA-421F-B01A-800DE61A4F9E}">
      <dgm:prSet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Методы</a:t>
          </a:r>
        </a:p>
      </dgm:t>
    </dgm:pt>
    <dgm:pt modelId="{831E7DCB-2E50-4BDE-8497-AB81ECD13355}" type="parTrans" cxnId="{DDDE171E-A347-429C-AB9C-B08F3EB61486}">
      <dgm:prSet/>
      <dgm:spPr/>
      <dgm:t>
        <a:bodyPr/>
        <a:lstStyle/>
        <a:p>
          <a:endParaRPr lang="ru-RU"/>
        </a:p>
      </dgm:t>
    </dgm:pt>
    <dgm:pt modelId="{93F3E4D1-8DB0-4E65-9958-EDFB03477848}" type="sibTrans" cxnId="{DDDE171E-A347-429C-AB9C-B08F3EB61486}">
      <dgm:prSet/>
      <dgm:spPr/>
      <dgm:t>
        <a:bodyPr/>
        <a:lstStyle/>
        <a:p>
          <a:endParaRPr lang="ru-RU"/>
        </a:p>
      </dgm:t>
    </dgm:pt>
    <dgm:pt modelId="{2661422B-97AE-4164-AA7A-12DDB5DE564B}">
      <dgm:prSet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Цель</a:t>
          </a:r>
        </a:p>
      </dgm:t>
    </dgm:pt>
    <dgm:pt modelId="{960EA122-BBCA-4279-9918-EABABB91F004}" type="parTrans" cxnId="{AFD8418B-C25D-4067-B0DA-9E534E1FCA8A}">
      <dgm:prSet/>
      <dgm:spPr/>
      <dgm:t>
        <a:bodyPr/>
        <a:lstStyle/>
        <a:p>
          <a:endParaRPr lang="ru-RU"/>
        </a:p>
      </dgm:t>
    </dgm:pt>
    <dgm:pt modelId="{1577A646-1BD3-4AF7-8EB9-80AB25EA68CC}" type="sibTrans" cxnId="{AFD8418B-C25D-4067-B0DA-9E534E1FCA8A}">
      <dgm:prSet/>
      <dgm:spPr/>
      <dgm:t>
        <a:bodyPr/>
        <a:lstStyle/>
        <a:p>
          <a:endParaRPr lang="ru-RU"/>
        </a:p>
      </dgm:t>
    </dgm:pt>
    <dgm:pt modelId="{155FF26B-D29C-40B1-AC0C-F059636D32C3}">
      <dgm:prSet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Образовательные, развивающие</a:t>
          </a:r>
        </a:p>
      </dgm:t>
    </dgm:pt>
    <dgm:pt modelId="{82DDF4CC-5B06-40AB-8465-55E6E272B2B7}" type="sibTrans" cxnId="{27A9A71E-9464-47A1-B7B8-7F76C290B16E}">
      <dgm:prSet/>
      <dgm:spPr/>
      <dgm:t>
        <a:bodyPr/>
        <a:lstStyle/>
        <a:p>
          <a:endParaRPr lang="ru-RU"/>
        </a:p>
      </dgm:t>
    </dgm:pt>
    <dgm:pt modelId="{4F9747B7-1585-4117-BD4B-E192B1557D54}" type="parTrans" cxnId="{27A9A71E-9464-47A1-B7B8-7F76C290B16E}">
      <dgm:prSet/>
      <dgm:spPr/>
      <dgm:t>
        <a:bodyPr/>
        <a:lstStyle/>
        <a:p>
          <a:endParaRPr lang="ru-RU"/>
        </a:p>
      </dgm:t>
    </dgm:pt>
    <dgm:pt modelId="{89E8251A-72A2-487D-9576-06383EE7E3D2}">
      <dgm:prSet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Наглядные, практические</a:t>
          </a:r>
        </a:p>
      </dgm:t>
    </dgm:pt>
    <dgm:pt modelId="{130804B8-A339-4EBD-90E3-8E2BEF72B51D}" type="parTrans" cxnId="{CFFD61FB-4842-4DFB-9985-6E0E8C3018BD}">
      <dgm:prSet/>
      <dgm:spPr/>
      <dgm:t>
        <a:bodyPr/>
        <a:lstStyle/>
        <a:p>
          <a:endParaRPr lang="ru-RU"/>
        </a:p>
      </dgm:t>
    </dgm:pt>
    <dgm:pt modelId="{BDC50DC5-6E17-413F-BC97-9BB4A88CE84E}" type="sibTrans" cxnId="{CFFD61FB-4842-4DFB-9985-6E0E8C3018BD}">
      <dgm:prSet/>
      <dgm:spPr/>
      <dgm:t>
        <a:bodyPr/>
        <a:lstStyle/>
        <a:p>
          <a:endParaRPr lang="ru-RU"/>
        </a:p>
      </dgm:t>
    </dgm:pt>
    <dgm:pt modelId="{C0A51A8B-FDD6-4591-8614-A0A88171A20A}">
      <dgm:prSet/>
      <dgm:spPr/>
      <dgm:t>
        <a:bodyPr/>
        <a:lstStyle/>
        <a:p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Организационные моменты, </a:t>
          </a:r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– II </a:t>
          </a:r>
          <a:r>
            <a: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часть, опыт с водой.</a:t>
          </a:r>
        </a:p>
      </dgm:t>
    </dgm:pt>
    <dgm:pt modelId="{80B6DF09-79F9-404D-923F-57EAB009D334}" type="parTrans" cxnId="{9E2A296C-FE79-4C0B-8C76-E417676E7212}">
      <dgm:prSet/>
      <dgm:spPr/>
      <dgm:t>
        <a:bodyPr/>
        <a:lstStyle/>
        <a:p>
          <a:endParaRPr lang="ru-RU"/>
        </a:p>
      </dgm:t>
    </dgm:pt>
    <dgm:pt modelId="{A2FC3430-CFD1-4049-A82E-E899DB741865}" type="sibTrans" cxnId="{9E2A296C-FE79-4C0B-8C76-E417676E7212}">
      <dgm:prSet/>
      <dgm:spPr/>
      <dgm:t>
        <a:bodyPr/>
        <a:lstStyle/>
        <a:p>
          <a:endParaRPr lang="ru-RU"/>
        </a:p>
      </dgm:t>
    </dgm:pt>
    <dgm:pt modelId="{525C1C86-1C3C-4600-8429-583AF4D46AB3}" type="pres">
      <dgm:prSet presAssocID="{2C717284-5993-49A4-BE89-59C791645AD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6F40DD3-1BCC-419C-9E79-843DE7362360}" type="pres">
      <dgm:prSet presAssocID="{2C717284-5993-49A4-BE89-59C791645ADD}" presName="Name1" presStyleCnt="0"/>
      <dgm:spPr/>
    </dgm:pt>
    <dgm:pt modelId="{7A538B4E-EBF2-4BFD-9E73-FD788E1C1A68}" type="pres">
      <dgm:prSet presAssocID="{2C717284-5993-49A4-BE89-59C791645ADD}" presName="cycle" presStyleCnt="0"/>
      <dgm:spPr/>
    </dgm:pt>
    <dgm:pt modelId="{3522799E-6B5E-46BB-BF8F-87B6D4968E3E}" type="pres">
      <dgm:prSet presAssocID="{2C717284-5993-49A4-BE89-59C791645ADD}" presName="srcNode" presStyleLbl="node1" presStyleIdx="0" presStyleCnt="5"/>
      <dgm:spPr/>
    </dgm:pt>
    <dgm:pt modelId="{545C41D9-7356-4E41-8B90-71ED237E6FB0}" type="pres">
      <dgm:prSet presAssocID="{2C717284-5993-49A4-BE89-59C791645ADD}" presName="conn" presStyleLbl="parChTrans1D2" presStyleIdx="0" presStyleCnt="1"/>
      <dgm:spPr/>
      <dgm:t>
        <a:bodyPr/>
        <a:lstStyle/>
        <a:p>
          <a:endParaRPr lang="ru-RU"/>
        </a:p>
      </dgm:t>
    </dgm:pt>
    <dgm:pt modelId="{1F7663B9-9908-44B6-B3F8-54ED69F3A7DF}" type="pres">
      <dgm:prSet presAssocID="{2C717284-5993-49A4-BE89-59C791645ADD}" presName="extraNode" presStyleLbl="node1" presStyleIdx="0" presStyleCnt="5"/>
      <dgm:spPr/>
    </dgm:pt>
    <dgm:pt modelId="{CE4E379E-D955-4721-ACAB-A6405EC7CDAD}" type="pres">
      <dgm:prSet presAssocID="{2C717284-5993-49A4-BE89-59C791645ADD}" presName="dstNode" presStyleLbl="node1" presStyleIdx="0" presStyleCnt="5"/>
      <dgm:spPr/>
    </dgm:pt>
    <dgm:pt modelId="{F4FD71DE-1427-4B77-A668-4E0328F7C687}" type="pres">
      <dgm:prSet presAssocID="{660FC2A6-108C-4D73-8D04-7D2C53A4E53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E1F458-4C75-469E-92AE-F51C445B5956}" type="pres">
      <dgm:prSet presAssocID="{660FC2A6-108C-4D73-8D04-7D2C53A4E532}" presName="accent_1" presStyleCnt="0"/>
      <dgm:spPr/>
    </dgm:pt>
    <dgm:pt modelId="{6FA0C712-7290-4B15-BE91-3A435294DC42}" type="pres">
      <dgm:prSet presAssocID="{660FC2A6-108C-4D73-8D04-7D2C53A4E532}" presName="accentRepeatNode" presStyleLbl="solidFgAcc1" presStyleIdx="0" presStyleCnt="5"/>
      <dgm:spPr>
        <a:ln w="38100">
          <a:solidFill>
            <a:schemeClr val="accent1"/>
          </a:solidFill>
        </a:ln>
      </dgm:spPr>
    </dgm:pt>
    <dgm:pt modelId="{4C520CDE-C173-4A38-B025-03039135A1EA}" type="pres">
      <dgm:prSet presAssocID="{DA49E136-9230-4762-9024-15A145C0ECB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ABB080-D217-4FC9-AC09-FFED76946828}" type="pres">
      <dgm:prSet presAssocID="{DA49E136-9230-4762-9024-15A145C0ECB8}" presName="accent_2" presStyleCnt="0"/>
      <dgm:spPr/>
    </dgm:pt>
    <dgm:pt modelId="{BB76DB74-D5AB-4B10-B5C0-47CDABCED857}" type="pres">
      <dgm:prSet presAssocID="{DA49E136-9230-4762-9024-15A145C0ECB8}" presName="accentRepeatNode" presStyleLbl="solidFgAcc1" presStyleIdx="1" presStyleCnt="5"/>
      <dgm:spPr>
        <a:ln w="38100">
          <a:solidFill>
            <a:schemeClr val="accent1"/>
          </a:solidFill>
        </a:ln>
      </dgm:spPr>
    </dgm:pt>
    <dgm:pt modelId="{99ED0E7B-BA2B-4D3C-8993-50C69CDD14EE}" type="pres">
      <dgm:prSet presAssocID="{A3D45407-EBBA-421F-B01A-800DE61A4F9E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E755B-F88C-4278-B860-11F482627543}" type="pres">
      <dgm:prSet presAssocID="{A3D45407-EBBA-421F-B01A-800DE61A4F9E}" presName="accent_3" presStyleCnt="0"/>
      <dgm:spPr/>
    </dgm:pt>
    <dgm:pt modelId="{FE5BA96C-F41B-4835-8B80-678C2195B003}" type="pres">
      <dgm:prSet presAssocID="{A3D45407-EBBA-421F-B01A-800DE61A4F9E}" presName="accentRepeatNode" presStyleLbl="solidFgAcc1" presStyleIdx="2" presStyleCnt="5"/>
      <dgm:spPr>
        <a:ln w="38100">
          <a:solidFill>
            <a:schemeClr val="accent1"/>
          </a:solidFill>
        </a:ln>
      </dgm:spPr>
    </dgm:pt>
    <dgm:pt modelId="{24D5A0EC-7330-4E7D-8F69-9EB0C81CED1C}" type="pres">
      <dgm:prSet presAssocID="{97F1DD72-DAFB-42C1-A065-8AAFB1BE55CE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8BCCD6-7E7F-456C-A982-D50C1959DE0B}" type="pres">
      <dgm:prSet presAssocID="{97F1DD72-DAFB-42C1-A065-8AAFB1BE55CE}" presName="accent_4" presStyleCnt="0"/>
      <dgm:spPr/>
    </dgm:pt>
    <dgm:pt modelId="{37DEC7CA-295E-4B8D-8DE0-7B2752E9A234}" type="pres">
      <dgm:prSet presAssocID="{97F1DD72-DAFB-42C1-A065-8AAFB1BE55CE}" presName="accentRepeatNode" presStyleLbl="solidFgAcc1" presStyleIdx="3" presStyleCnt="5"/>
      <dgm:spPr>
        <a:ln w="38100">
          <a:solidFill>
            <a:schemeClr val="accent1"/>
          </a:solidFill>
        </a:ln>
      </dgm:spPr>
    </dgm:pt>
    <dgm:pt modelId="{666809E8-069E-492C-8AB5-4F861CAF1389}" type="pres">
      <dgm:prSet presAssocID="{A465DC2A-61F9-4783-A57A-5A7B9A830020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60953A-F614-4533-B462-EABFFCF3DA10}" type="pres">
      <dgm:prSet presAssocID="{A465DC2A-61F9-4783-A57A-5A7B9A830020}" presName="accent_5" presStyleCnt="0"/>
      <dgm:spPr/>
    </dgm:pt>
    <dgm:pt modelId="{E3871F90-CB8F-4397-B652-5AC3BF9B8934}" type="pres">
      <dgm:prSet presAssocID="{A465DC2A-61F9-4783-A57A-5A7B9A830020}" presName="accentRepeatNode" presStyleLbl="solidFgAcc1" presStyleIdx="4" presStyleCnt="5"/>
      <dgm:spPr>
        <a:ln w="38100">
          <a:solidFill>
            <a:schemeClr val="accent1"/>
          </a:solidFill>
        </a:ln>
      </dgm:spPr>
    </dgm:pt>
  </dgm:ptLst>
  <dgm:cxnLst>
    <dgm:cxn modelId="{5A73D898-C1C0-4C03-9BB7-1CFEE2F6F4F5}" type="presOf" srcId="{1577A646-1BD3-4AF7-8EB9-80AB25EA68CC}" destId="{545C41D9-7356-4E41-8B90-71ED237E6FB0}" srcOrd="0" destOrd="0" presId="urn:microsoft.com/office/officeart/2008/layout/VerticalCurvedList"/>
    <dgm:cxn modelId="{DDDE171E-A347-429C-AB9C-B08F3EB61486}" srcId="{2C717284-5993-49A4-BE89-59C791645ADD}" destId="{A3D45407-EBBA-421F-B01A-800DE61A4F9E}" srcOrd="2" destOrd="0" parTransId="{831E7DCB-2E50-4BDE-8497-AB81ECD13355}" sibTransId="{93F3E4D1-8DB0-4E65-9958-EDFB03477848}"/>
    <dgm:cxn modelId="{250E736A-3C64-4933-AC02-36EB043D46EF}" type="presOf" srcId="{2661422B-97AE-4164-AA7A-12DDB5DE564B}" destId="{F4FD71DE-1427-4B77-A668-4E0328F7C687}" srcOrd="0" destOrd="1" presId="urn:microsoft.com/office/officeart/2008/layout/VerticalCurvedList"/>
    <dgm:cxn modelId="{160B95B8-CAA8-4ED5-8518-91C083C5ACF3}" type="presOf" srcId="{89E8251A-72A2-487D-9576-06383EE7E3D2}" destId="{99ED0E7B-BA2B-4D3C-8993-50C69CDD14EE}" srcOrd="0" destOrd="1" presId="urn:microsoft.com/office/officeart/2008/layout/VerticalCurvedList"/>
    <dgm:cxn modelId="{61BF0C6F-5EE6-4FF2-883E-DD045187B022}" srcId="{2C717284-5993-49A4-BE89-59C791645ADD}" destId="{660FC2A6-108C-4D73-8D04-7D2C53A4E532}" srcOrd="0" destOrd="0" parTransId="{CCC37584-B228-40C2-A425-78BE71DE7010}" sibTransId="{FCA979BE-B482-4AEC-B3AC-F218978E2CEB}"/>
    <dgm:cxn modelId="{AFD8418B-C25D-4067-B0DA-9E534E1FCA8A}" srcId="{660FC2A6-108C-4D73-8D04-7D2C53A4E532}" destId="{2661422B-97AE-4164-AA7A-12DDB5DE564B}" srcOrd="0" destOrd="0" parTransId="{960EA122-BBCA-4279-9918-EABABB91F004}" sibTransId="{1577A646-1BD3-4AF7-8EB9-80AB25EA68CC}"/>
    <dgm:cxn modelId="{B60E945B-AC4F-40EC-A4BE-8818B12C5F31}" srcId="{2C717284-5993-49A4-BE89-59C791645ADD}" destId="{DA49E136-9230-4762-9024-15A145C0ECB8}" srcOrd="1" destOrd="0" parTransId="{71E5488F-0415-4B5A-8CC9-1C1CE2EE10A0}" sibTransId="{2D1E0EB1-ACF1-42F4-BDB6-A8BB63C2BF04}"/>
    <dgm:cxn modelId="{53E08136-3528-4822-A3CC-1E6A4D4DBB6F}" type="presOf" srcId="{A465DC2A-61F9-4783-A57A-5A7B9A830020}" destId="{666809E8-069E-492C-8AB5-4F861CAF1389}" srcOrd="0" destOrd="0" presId="urn:microsoft.com/office/officeart/2008/layout/VerticalCurvedList"/>
    <dgm:cxn modelId="{E960CBCA-3C16-423A-92E8-92EE9413A6D6}" type="presOf" srcId="{2C717284-5993-49A4-BE89-59C791645ADD}" destId="{525C1C86-1C3C-4600-8429-583AF4D46AB3}" srcOrd="0" destOrd="0" presId="urn:microsoft.com/office/officeart/2008/layout/VerticalCurvedList"/>
    <dgm:cxn modelId="{ACF0D69F-19F3-44F7-830F-83B18C32C890}" type="presOf" srcId="{660FC2A6-108C-4D73-8D04-7D2C53A4E532}" destId="{F4FD71DE-1427-4B77-A668-4E0328F7C687}" srcOrd="0" destOrd="0" presId="urn:microsoft.com/office/officeart/2008/layout/VerticalCurvedList"/>
    <dgm:cxn modelId="{CFFD61FB-4842-4DFB-9985-6E0E8C3018BD}" srcId="{A3D45407-EBBA-421F-B01A-800DE61A4F9E}" destId="{89E8251A-72A2-487D-9576-06383EE7E3D2}" srcOrd="0" destOrd="0" parTransId="{130804B8-A339-4EBD-90E3-8E2BEF72B51D}" sibTransId="{BDC50DC5-6E17-413F-BC97-9BB4A88CE84E}"/>
    <dgm:cxn modelId="{D863F31A-B4D3-444A-ABA2-05FC67C1C609}" srcId="{2C717284-5993-49A4-BE89-59C791645ADD}" destId="{A465DC2A-61F9-4783-A57A-5A7B9A830020}" srcOrd="4" destOrd="0" parTransId="{C59DEFFB-B84E-4E94-AC06-A54CF1733030}" sibTransId="{9B1E79A7-0C58-4967-A187-539920B0C5BF}"/>
    <dgm:cxn modelId="{21531E55-3E09-4191-8794-8CA454B9866E}" type="presOf" srcId="{155FF26B-D29C-40B1-AC0C-F059636D32C3}" destId="{4C520CDE-C173-4A38-B025-03039135A1EA}" srcOrd="0" destOrd="1" presId="urn:microsoft.com/office/officeart/2008/layout/VerticalCurvedList"/>
    <dgm:cxn modelId="{9E2A296C-FE79-4C0B-8C76-E417676E7212}" srcId="{97F1DD72-DAFB-42C1-A065-8AAFB1BE55CE}" destId="{C0A51A8B-FDD6-4591-8614-A0A88171A20A}" srcOrd="0" destOrd="0" parTransId="{80B6DF09-79F9-404D-923F-57EAB009D334}" sibTransId="{A2FC3430-CFD1-4049-A82E-E899DB741865}"/>
    <dgm:cxn modelId="{946F489C-5D4F-4246-825C-CDFE777FC79D}" srcId="{2C717284-5993-49A4-BE89-59C791645ADD}" destId="{97F1DD72-DAFB-42C1-A065-8AAFB1BE55CE}" srcOrd="3" destOrd="0" parTransId="{D90396AA-D45A-4E54-BB6F-AEB7EA3C3A16}" sibTransId="{7768C74E-8B44-45F2-BB04-50F9AE116179}"/>
    <dgm:cxn modelId="{27A9A71E-9464-47A1-B7B8-7F76C290B16E}" srcId="{DA49E136-9230-4762-9024-15A145C0ECB8}" destId="{155FF26B-D29C-40B1-AC0C-F059636D32C3}" srcOrd="0" destOrd="0" parTransId="{4F9747B7-1585-4117-BD4B-E192B1557D54}" sibTransId="{82DDF4CC-5B06-40AB-8465-55E6E272B2B7}"/>
    <dgm:cxn modelId="{23055D61-71A0-4D2D-BB46-7EA20ABCB9CD}" type="presOf" srcId="{97F1DD72-DAFB-42C1-A065-8AAFB1BE55CE}" destId="{24D5A0EC-7330-4E7D-8F69-9EB0C81CED1C}" srcOrd="0" destOrd="0" presId="urn:microsoft.com/office/officeart/2008/layout/VerticalCurvedList"/>
    <dgm:cxn modelId="{754EDE4D-C8E5-4A82-9895-B975982D2426}" type="presOf" srcId="{C0A51A8B-FDD6-4591-8614-A0A88171A20A}" destId="{24D5A0EC-7330-4E7D-8F69-9EB0C81CED1C}" srcOrd="0" destOrd="1" presId="urn:microsoft.com/office/officeart/2008/layout/VerticalCurvedList"/>
    <dgm:cxn modelId="{D8EE2F6E-07F4-4B95-9D6B-5741898E6852}" type="presOf" srcId="{DA49E136-9230-4762-9024-15A145C0ECB8}" destId="{4C520CDE-C173-4A38-B025-03039135A1EA}" srcOrd="0" destOrd="0" presId="urn:microsoft.com/office/officeart/2008/layout/VerticalCurvedList"/>
    <dgm:cxn modelId="{ECECC226-7FB4-49ED-8D02-F9A8942C30FA}" type="presOf" srcId="{A3D45407-EBBA-421F-B01A-800DE61A4F9E}" destId="{99ED0E7B-BA2B-4D3C-8993-50C69CDD14EE}" srcOrd="0" destOrd="0" presId="urn:microsoft.com/office/officeart/2008/layout/VerticalCurvedList"/>
    <dgm:cxn modelId="{48956E78-0A95-4AE0-B729-BDE1B49EFD60}" type="presParOf" srcId="{525C1C86-1C3C-4600-8429-583AF4D46AB3}" destId="{66F40DD3-1BCC-419C-9E79-843DE7362360}" srcOrd="0" destOrd="0" presId="urn:microsoft.com/office/officeart/2008/layout/VerticalCurvedList"/>
    <dgm:cxn modelId="{44352941-9EF2-4160-BBD3-D3AF14F3452E}" type="presParOf" srcId="{66F40DD3-1BCC-419C-9E79-843DE7362360}" destId="{7A538B4E-EBF2-4BFD-9E73-FD788E1C1A68}" srcOrd="0" destOrd="0" presId="urn:microsoft.com/office/officeart/2008/layout/VerticalCurvedList"/>
    <dgm:cxn modelId="{99DFFF24-6A48-45D5-92C3-82465E18D10A}" type="presParOf" srcId="{7A538B4E-EBF2-4BFD-9E73-FD788E1C1A68}" destId="{3522799E-6B5E-46BB-BF8F-87B6D4968E3E}" srcOrd="0" destOrd="0" presId="urn:microsoft.com/office/officeart/2008/layout/VerticalCurvedList"/>
    <dgm:cxn modelId="{110223C2-44E7-460F-9928-EC742C70E0CA}" type="presParOf" srcId="{7A538B4E-EBF2-4BFD-9E73-FD788E1C1A68}" destId="{545C41D9-7356-4E41-8B90-71ED237E6FB0}" srcOrd="1" destOrd="0" presId="urn:microsoft.com/office/officeart/2008/layout/VerticalCurvedList"/>
    <dgm:cxn modelId="{425043A7-444E-4647-B5F6-C14CC54F63BB}" type="presParOf" srcId="{7A538B4E-EBF2-4BFD-9E73-FD788E1C1A68}" destId="{1F7663B9-9908-44B6-B3F8-54ED69F3A7DF}" srcOrd="2" destOrd="0" presId="urn:microsoft.com/office/officeart/2008/layout/VerticalCurvedList"/>
    <dgm:cxn modelId="{8126497F-AFC8-4D83-BC0C-78C3C4FA5FF3}" type="presParOf" srcId="{7A538B4E-EBF2-4BFD-9E73-FD788E1C1A68}" destId="{CE4E379E-D955-4721-ACAB-A6405EC7CDAD}" srcOrd="3" destOrd="0" presId="urn:microsoft.com/office/officeart/2008/layout/VerticalCurvedList"/>
    <dgm:cxn modelId="{A4CEC8A7-1A01-4E8F-A516-852F76922D9C}" type="presParOf" srcId="{66F40DD3-1BCC-419C-9E79-843DE7362360}" destId="{F4FD71DE-1427-4B77-A668-4E0328F7C687}" srcOrd="1" destOrd="0" presId="urn:microsoft.com/office/officeart/2008/layout/VerticalCurvedList"/>
    <dgm:cxn modelId="{41A023C1-6EEC-420B-9F42-A792A5B06111}" type="presParOf" srcId="{66F40DD3-1BCC-419C-9E79-843DE7362360}" destId="{A2E1F458-4C75-469E-92AE-F51C445B5956}" srcOrd="2" destOrd="0" presId="urn:microsoft.com/office/officeart/2008/layout/VerticalCurvedList"/>
    <dgm:cxn modelId="{D8118ED7-7903-4B18-AF44-A1542359CB40}" type="presParOf" srcId="{A2E1F458-4C75-469E-92AE-F51C445B5956}" destId="{6FA0C712-7290-4B15-BE91-3A435294DC42}" srcOrd="0" destOrd="0" presId="urn:microsoft.com/office/officeart/2008/layout/VerticalCurvedList"/>
    <dgm:cxn modelId="{8A6426C3-13B7-4A63-8DA0-4B51D6F9DDB0}" type="presParOf" srcId="{66F40DD3-1BCC-419C-9E79-843DE7362360}" destId="{4C520CDE-C173-4A38-B025-03039135A1EA}" srcOrd="3" destOrd="0" presId="urn:microsoft.com/office/officeart/2008/layout/VerticalCurvedList"/>
    <dgm:cxn modelId="{A8D27551-3C7C-4766-BFFF-C720B247E91A}" type="presParOf" srcId="{66F40DD3-1BCC-419C-9E79-843DE7362360}" destId="{25ABB080-D217-4FC9-AC09-FFED76946828}" srcOrd="4" destOrd="0" presId="urn:microsoft.com/office/officeart/2008/layout/VerticalCurvedList"/>
    <dgm:cxn modelId="{ED2858BB-1C11-418B-A86C-7EE1B1413236}" type="presParOf" srcId="{25ABB080-D217-4FC9-AC09-FFED76946828}" destId="{BB76DB74-D5AB-4B10-B5C0-47CDABCED857}" srcOrd="0" destOrd="0" presId="urn:microsoft.com/office/officeart/2008/layout/VerticalCurvedList"/>
    <dgm:cxn modelId="{FAE098CE-8DBC-46CA-BE70-5151F6D7B67C}" type="presParOf" srcId="{66F40DD3-1BCC-419C-9E79-843DE7362360}" destId="{99ED0E7B-BA2B-4D3C-8993-50C69CDD14EE}" srcOrd="5" destOrd="0" presId="urn:microsoft.com/office/officeart/2008/layout/VerticalCurvedList"/>
    <dgm:cxn modelId="{8BB07EC3-D215-495C-8AAB-18B0E8B3C9B7}" type="presParOf" srcId="{66F40DD3-1BCC-419C-9E79-843DE7362360}" destId="{91AE755B-F88C-4278-B860-11F482627543}" srcOrd="6" destOrd="0" presId="urn:microsoft.com/office/officeart/2008/layout/VerticalCurvedList"/>
    <dgm:cxn modelId="{76E7DBED-2F47-4587-A199-09642B65AFE0}" type="presParOf" srcId="{91AE755B-F88C-4278-B860-11F482627543}" destId="{FE5BA96C-F41B-4835-8B80-678C2195B003}" srcOrd="0" destOrd="0" presId="urn:microsoft.com/office/officeart/2008/layout/VerticalCurvedList"/>
    <dgm:cxn modelId="{0847AA3D-4A7C-403C-812F-CFB4D1425D36}" type="presParOf" srcId="{66F40DD3-1BCC-419C-9E79-843DE7362360}" destId="{24D5A0EC-7330-4E7D-8F69-9EB0C81CED1C}" srcOrd="7" destOrd="0" presId="urn:microsoft.com/office/officeart/2008/layout/VerticalCurvedList"/>
    <dgm:cxn modelId="{D9B2D76A-07BB-45DA-A545-CEE5299CF497}" type="presParOf" srcId="{66F40DD3-1BCC-419C-9E79-843DE7362360}" destId="{298BCCD6-7E7F-456C-A982-D50C1959DE0B}" srcOrd="8" destOrd="0" presId="urn:microsoft.com/office/officeart/2008/layout/VerticalCurvedList"/>
    <dgm:cxn modelId="{41A9C19F-98AC-4980-9534-A306F0CE84BD}" type="presParOf" srcId="{298BCCD6-7E7F-456C-A982-D50C1959DE0B}" destId="{37DEC7CA-295E-4B8D-8DE0-7B2752E9A234}" srcOrd="0" destOrd="0" presId="urn:microsoft.com/office/officeart/2008/layout/VerticalCurvedList"/>
    <dgm:cxn modelId="{C49F9015-FCA2-4B7A-AB0E-BFAC59930B7A}" type="presParOf" srcId="{66F40DD3-1BCC-419C-9E79-843DE7362360}" destId="{666809E8-069E-492C-8AB5-4F861CAF1389}" srcOrd="9" destOrd="0" presId="urn:microsoft.com/office/officeart/2008/layout/VerticalCurvedList"/>
    <dgm:cxn modelId="{A1D0A6B6-B654-449F-BA54-265458905567}" type="presParOf" srcId="{66F40DD3-1BCC-419C-9E79-843DE7362360}" destId="{CB60953A-F614-4533-B462-EABFFCF3DA10}" srcOrd="10" destOrd="0" presId="urn:microsoft.com/office/officeart/2008/layout/VerticalCurvedList"/>
    <dgm:cxn modelId="{F6980847-0EB3-43FD-B35F-0B92D80D6EC0}" type="presParOf" srcId="{CB60953A-F614-4533-B462-EABFFCF3DA10}" destId="{E3871F90-CB8F-4397-B652-5AC3BF9B8934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5C41D9-7356-4E41-8B90-71ED237E6FB0}">
      <dsp:nvSpPr>
        <dsp:cNvPr id="0" name=""/>
        <dsp:cNvSpPr/>
      </dsp:nvSpPr>
      <dsp:spPr>
        <a:xfrm>
          <a:off x="-6738421" y="-1030365"/>
          <a:ext cx="8019835" cy="8019835"/>
        </a:xfrm>
        <a:prstGeom prst="blockArc">
          <a:avLst>
            <a:gd name="adj1" fmla="val 18900000"/>
            <a:gd name="adj2" fmla="val 2700000"/>
            <a:gd name="adj3" fmla="val 269"/>
          </a:avLst>
        </a:prstGeom>
        <a:noFill/>
        <a:ln w="127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4FD71DE-1427-4B77-A668-4E0328F7C687}">
      <dsp:nvSpPr>
        <dsp:cNvPr id="0" name=""/>
        <dsp:cNvSpPr/>
      </dsp:nvSpPr>
      <dsp:spPr>
        <a:xfrm>
          <a:off x="559657" y="372324"/>
          <a:ext cx="11328149" cy="74512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1444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Данные о со-бытии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Цель</a:t>
          </a:r>
        </a:p>
      </dsp:txBody>
      <dsp:txXfrm>
        <a:off x="559657" y="372324"/>
        <a:ext cx="11328149" cy="745126"/>
      </dsp:txXfrm>
    </dsp:sp>
    <dsp:sp modelId="{6FA0C712-7290-4B15-BE91-3A435294DC42}">
      <dsp:nvSpPr>
        <dsp:cNvPr id="0" name=""/>
        <dsp:cNvSpPr/>
      </dsp:nvSpPr>
      <dsp:spPr>
        <a:xfrm>
          <a:off x="93953" y="279184"/>
          <a:ext cx="931407" cy="9314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20CDE-C173-4A38-B025-03039135A1EA}">
      <dsp:nvSpPr>
        <dsp:cNvPr id="0" name=""/>
        <dsp:cNvSpPr/>
      </dsp:nvSpPr>
      <dsp:spPr>
        <a:xfrm>
          <a:off x="1093593" y="1489656"/>
          <a:ext cx="10794214" cy="74512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1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1444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Задачи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Образовательные, развивающие</a:t>
          </a:r>
        </a:p>
      </dsp:txBody>
      <dsp:txXfrm>
        <a:off x="1093593" y="1489656"/>
        <a:ext cx="10794214" cy="745126"/>
      </dsp:txXfrm>
    </dsp:sp>
    <dsp:sp modelId="{BB76DB74-D5AB-4B10-B5C0-47CDABCED857}">
      <dsp:nvSpPr>
        <dsp:cNvPr id="0" name=""/>
        <dsp:cNvSpPr/>
      </dsp:nvSpPr>
      <dsp:spPr>
        <a:xfrm>
          <a:off x="627889" y="1396516"/>
          <a:ext cx="931407" cy="9314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ED0E7B-BA2B-4D3C-8993-50C69CDD14EE}">
      <dsp:nvSpPr>
        <dsp:cNvPr id="0" name=""/>
        <dsp:cNvSpPr/>
      </dsp:nvSpPr>
      <dsp:spPr>
        <a:xfrm>
          <a:off x="1257468" y="2606988"/>
          <a:ext cx="10630338" cy="74512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1444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Методы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Наглядные, практические</a:t>
          </a:r>
        </a:p>
      </dsp:txBody>
      <dsp:txXfrm>
        <a:off x="1257468" y="2606988"/>
        <a:ext cx="10630338" cy="745126"/>
      </dsp:txXfrm>
    </dsp:sp>
    <dsp:sp modelId="{FE5BA96C-F41B-4835-8B80-678C2195B003}">
      <dsp:nvSpPr>
        <dsp:cNvPr id="0" name=""/>
        <dsp:cNvSpPr/>
      </dsp:nvSpPr>
      <dsp:spPr>
        <a:xfrm>
          <a:off x="791764" y="2513848"/>
          <a:ext cx="931407" cy="9314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5A0EC-7330-4E7D-8F69-9EB0C81CED1C}">
      <dsp:nvSpPr>
        <dsp:cNvPr id="0" name=""/>
        <dsp:cNvSpPr/>
      </dsp:nvSpPr>
      <dsp:spPr>
        <a:xfrm>
          <a:off x="1093593" y="3724320"/>
          <a:ext cx="10794214" cy="74512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3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1444" tIns="53340" rIns="53340" bIns="5334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Мероприятие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Организационные моменты, </a:t>
          </a:r>
          <a:r>
            <a:rPr lang="en-US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 – II </a:t>
          </a:r>
          <a:r>
            <a:rPr lang="ru-RU" sz="1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часть, опыт с водой.</a:t>
          </a:r>
        </a:p>
      </dsp:txBody>
      <dsp:txXfrm>
        <a:off x="1093593" y="3724320"/>
        <a:ext cx="10794214" cy="745126"/>
      </dsp:txXfrm>
    </dsp:sp>
    <dsp:sp modelId="{37DEC7CA-295E-4B8D-8DE0-7B2752E9A234}">
      <dsp:nvSpPr>
        <dsp:cNvPr id="0" name=""/>
        <dsp:cNvSpPr/>
      </dsp:nvSpPr>
      <dsp:spPr>
        <a:xfrm>
          <a:off x="627889" y="3631180"/>
          <a:ext cx="931407" cy="9314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6809E8-069E-492C-8AB5-4F861CAF1389}">
      <dsp:nvSpPr>
        <dsp:cNvPr id="0" name=""/>
        <dsp:cNvSpPr/>
      </dsp:nvSpPr>
      <dsp:spPr>
        <a:xfrm>
          <a:off x="559657" y="4841652"/>
          <a:ext cx="11328149" cy="745126"/>
        </a:xfrm>
        <a:prstGeom prst="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91444" tIns="53340" rIns="53340" bIns="5334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1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Итог</a:t>
          </a:r>
        </a:p>
      </dsp:txBody>
      <dsp:txXfrm>
        <a:off x="559657" y="4841652"/>
        <a:ext cx="11328149" cy="745126"/>
      </dsp:txXfrm>
    </dsp:sp>
    <dsp:sp modelId="{E3871F90-CB8F-4397-B652-5AC3BF9B8934}">
      <dsp:nvSpPr>
        <dsp:cNvPr id="0" name=""/>
        <dsp:cNvSpPr/>
      </dsp:nvSpPr>
      <dsp:spPr>
        <a:xfrm>
          <a:off x="93953" y="4748512"/>
          <a:ext cx="931407" cy="93140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40251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2633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54294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00263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1397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316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2677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0557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646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32512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7522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pPr/>
              <a:t>21.06.2019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CE92D0E-17DB-4752-BB18-8E4BEB1AE24E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735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2563E93F-6750-44BE-B79E-E457B68E45D2}"/>
              </a:ext>
            </a:extLst>
          </p:cNvPr>
          <p:cNvSpPr/>
          <p:nvPr/>
        </p:nvSpPr>
        <p:spPr>
          <a:xfrm>
            <a:off x="4991100" y="4627738"/>
            <a:ext cx="7200900" cy="2030237"/>
          </a:xfrm>
          <a:prstGeom prst="rect">
            <a:avLst/>
          </a:prstGeom>
          <a:gradFill flip="none" rotWithShape="1">
            <a:gsLst>
              <a:gs pos="12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30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84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66D1BDA6-209F-42C0-8435-583253154CDF}"/>
              </a:ext>
            </a:extLst>
          </p:cNvPr>
          <p:cNvSpPr/>
          <p:nvPr/>
        </p:nvSpPr>
        <p:spPr>
          <a:xfrm>
            <a:off x="0" y="192821"/>
            <a:ext cx="12192001" cy="2030237"/>
          </a:xfrm>
          <a:prstGeom prst="rect">
            <a:avLst/>
          </a:prstGeom>
          <a:gradFill flip="none" rotWithShape="1">
            <a:gsLst>
              <a:gs pos="91000">
                <a:srgbClr val="FFFFFF">
                  <a:alpha val="55000"/>
                </a:srgbClr>
              </a:gs>
              <a:gs pos="10000">
                <a:srgbClr val="EAEFF8">
                  <a:alpha val="70000"/>
                </a:srgbClr>
              </a:gs>
              <a:gs pos="0">
                <a:schemeClr val="accent1">
                  <a:lumMod val="20000"/>
                  <a:lumOff val="80000"/>
                  <a:alpha val="0"/>
                </a:schemeClr>
              </a:gs>
              <a:gs pos="20000">
                <a:schemeClr val="bg1">
                  <a:alpha val="87000"/>
                </a:schemeClr>
              </a:gs>
              <a:gs pos="56770">
                <a:srgbClr val="FFFFFF">
                  <a:lumMod val="100000"/>
                  <a:alpha val="97000"/>
                </a:srgbClr>
              </a:gs>
              <a:gs pos="47968">
                <a:srgbClr val="FFFFFF">
                  <a:alpha val="98000"/>
                </a:srgbClr>
              </a:gs>
              <a:gs pos="81000">
                <a:schemeClr val="bg1">
                  <a:alpha val="83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7909" y="192821"/>
            <a:ext cx="9039497" cy="2158493"/>
          </a:xfrm>
          <a:ln>
            <a:noFill/>
          </a:ln>
        </p:spPr>
        <p:txBody>
          <a:bodyPr anchor="ctr">
            <a:normAutofit/>
          </a:bodyPr>
          <a:lstStyle/>
          <a:p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Волшебница вода</a:t>
            </a:r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.</a:t>
            </a:r>
            <a:b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</a:br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Свойства жидкости</a:t>
            </a:r>
            <a:endParaRPr lang="ru-RU" sz="6600" b="1" dirty="0">
              <a:ln w="9525">
                <a:noFill/>
                <a:prstDash val="solid"/>
              </a:ln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Yu Gothic UI Semilight" panose="020B0400000000000000" pitchFamily="34" charset="-128"/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019800" y="4634943"/>
            <a:ext cx="6172200" cy="2030236"/>
          </a:xfrm>
        </p:spPr>
        <p:txBody>
          <a:bodyPr anchor="ctr">
            <a:normAutofit fontScale="92500" lnSpcReduction="10000"/>
          </a:bodyPr>
          <a:lstStyle/>
          <a:p>
            <a:pPr algn="r"/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Воспитатель  Путина Г.В.</a:t>
            </a:r>
          </a:p>
          <a:p>
            <a:pPr algn="r"/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МДОУ «Детский сад № 22 с. </a:t>
            </a:r>
            <a:r>
              <a:rPr lang="ru-RU" sz="2800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Дмитриановское</a:t>
            </a:r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»</a:t>
            </a:r>
          </a:p>
          <a:p>
            <a:pPr algn="r"/>
            <a:r>
              <a:rPr lang="ru-RU" sz="2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Yu Gothic UI Semilight" panose="020B0400000000000000" pitchFamily="34" charset="-128"/>
                <a:ea typeface="Yu Gothic UI Semilight" panose="020B0400000000000000" pitchFamily="34" charset="-128"/>
                <a:cs typeface="Arial" panose="020B0604020202020204" pitchFamily="34" charset="0"/>
              </a:rPr>
              <a:t>Ростовский район, Ярославская область</a:t>
            </a:r>
          </a:p>
        </p:txBody>
      </p:sp>
    </p:spTree>
    <p:extLst>
      <p:ext uri="{BB962C8B-B14F-4D97-AF65-F5344CB8AC3E}">
        <p14:creationId xmlns:p14="http://schemas.microsoft.com/office/powerpoint/2010/main" xmlns="" val="1693832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68347" y="1348528"/>
            <a:ext cx="11877675" cy="4160941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39" y="1348529"/>
            <a:ext cx="11358693" cy="4160941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Словарная работа: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опыт, жидкость, газообразный, раствор, безвкусный, молекулы, круговорот воды в природе, эксперимент.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Материалы и оборудование:</a:t>
            </a:r>
            <a:endParaRPr lang="ru-RU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Пластиковые стаканчики, 2 пластиковые тарелки, ёмкости для рисования, краски 4 основных цветов, белая бумага, пипетки, салфетки, колокольчик, ленты белого и голубого цвета (по 5 шт.), деревянные палочки, стаканчики с карандашами, книжки-малышки для фиксации опытов, 2 гимнастических обруча.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Ноутбук, проектор, проекционный экран.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6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 приемы.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1887032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b="1" dirty="0">
                <a:solidFill>
                  <a:schemeClr val="bg1"/>
                </a:solidFill>
              </a:rPr>
              <a:t>Предварительная работа:</a:t>
            </a:r>
            <a:endParaRPr lang="ru-RU" dirty="0">
              <a:solidFill>
                <a:schemeClr val="bg1"/>
              </a:solidFill>
            </a:endParaRP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Беседа с детьми о значении воды.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Чтение стихотворения </a:t>
            </a:r>
            <a:r>
              <a:rPr lang="ru-RU" sz="2100" dirty="0" err="1">
                <a:solidFill>
                  <a:schemeClr val="bg1"/>
                </a:solidFill>
              </a:rPr>
              <a:t>Н.Николаенко</a:t>
            </a:r>
            <a:r>
              <a:rPr lang="ru-RU" sz="2100" dirty="0">
                <a:solidFill>
                  <a:schemeClr val="bg1"/>
                </a:solidFill>
              </a:rPr>
              <a:t> «Дождик-душ».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Чтение рассказа «Как люди речку обидели» </a:t>
            </a:r>
            <a:r>
              <a:rPr lang="ru-RU" sz="2100" dirty="0" err="1">
                <a:solidFill>
                  <a:schemeClr val="bg1"/>
                </a:solidFill>
              </a:rPr>
              <a:t>Н.А.Рыжовой</a:t>
            </a:r>
            <a:r>
              <a:rPr lang="ru-RU" sz="2100" dirty="0">
                <a:solidFill>
                  <a:schemeClr val="bg1"/>
                </a:solidFill>
              </a:rPr>
              <a:t>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Чтение сказки «</a:t>
            </a:r>
            <a:r>
              <a:rPr lang="ru-RU" sz="2100" dirty="0" err="1">
                <a:solidFill>
                  <a:schemeClr val="bg1"/>
                </a:solidFill>
              </a:rPr>
              <a:t>Капитошка</a:t>
            </a:r>
            <a:r>
              <a:rPr lang="ru-RU" sz="2100" dirty="0">
                <a:solidFill>
                  <a:schemeClr val="bg1"/>
                </a:solidFill>
              </a:rPr>
              <a:t>. Путешествие воды».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Чтение сказки «Путешествие Капельки».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Проведение отдельных опытов с водой (см. папки «Опыты в картинках» и «Картотеку опытов».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Дидактическая игра «Кому нужна вода» (карточки профессий).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Познавательная игра «Где, какая вода бывает?».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Просмотр презентаций на тему: «Почему воду нужно беречь».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Знакомство с круговоротом воды в природе.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Наблюдение за свойствами </a:t>
            </a:r>
            <a:r>
              <a:rPr lang="ru-RU" sz="2100" dirty="0" smtClean="0">
                <a:solidFill>
                  <a:schemeClr val="bg1"/>
                </a:solidFill>
              </a:rPr>
              <a:t>воды. </a:t>
            </a:r>
            <a:endParaRPr lang="ru-RU" sz="2100" dirty="0">
              <a:solidFill>
                <a:schemeClr val="bg1"/>
              </a:solidFill>
            </a:endParaRP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Наблюдение за снегом, льдом, водой во время прогулок на участке.</a:t>
            </a:r>
          </a:p>
          <a:p>
            <a:pPr lvl="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100" dirty="0">
                <a:solidFill>
                  <a:schemeClr val="bg1"/>
                </a:solidFill>
              </a:rPr>
              <a:t>Проведение дидактических игр тематической направленности.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Преподавательская работа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990458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100" dirty="0" smtClean="0">
                <a:solidFill>
                  <a:schemeClr val="bg1"/>
                </a:solidFill>
              </a:rPr>
              <a:t>Формирование потребности: Сюрпризный момент Незнайка обращается к детям из космоса (обращение на экране проектора);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100" dirty="0" smtClean="0">
                <a:solidFill>
                  <a:schemeClr val="bg1"/>
                </a:solidFill>
              </a:rPr>
              <a:t>Формирование образа желаемого результата: Обращение незнайки к ребятам.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100" dirty="0" smtClean="0">
                <a:solidFill>
                  <a:schemeClr val="bg1"/>
                </a:solidFill>
              </a:rPr>
              <a:t>Формирование мотива: Совместное обсуждение. Как мы можем помочь Незнайке? Почему на Земле больше синего цвета? Что мы об этом знаем?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100" dirty="0" smtClean="0">
                <a:solidFill>
                  <a:schemeClr val="bg1"/>
                </a:solidFill>
              </a:rPr>
              <a:t>Стимулирование </a:t>
            </a:r>
            <a:r>
              <a:rPr lang="ru-RU" sz="2100" dirty="0" err="1" smtClean="0">
                <a:solidFill>
                  <a:schemeClr val="bg1"/>
                </a:solidFill>
              </a:rPr>
              <a:t>целеполагания</a:t>
            </a:r>
            <a:r>
              <a:rPr lang="ru-RU" sz="2100" dirty="0" smtClean="0">
                <a:solidFill>
                  <a:schemeClr val="bg1"/>
                </a:solidFill>
              </a:rPr>
              <a:t>: Рассказать Незнайке, что мы знаем о воде, какие проводили опыты, делали зарисовки опытов. Их можно отдать Незнайке а он познакомит инопланетян со свойствами воды.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100" dirty="0" smtClean="0">
                <a:solidFill>
                  <a:schemeClr val="bg1"/>
                </a:solidFill>
              </a:rPr>
              <a:t>Стимулирование планирования: Сегодня мы оформим наши книжки в виде схем и отправим их Незнайке.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100" dirty="0" smtClean="0">
                <a:solidFill>
                  <a:schemeClr val="bg1"/>
                </a:solidFill>
              </a:rPr>
              <a:t>Координация выполнения действий: Опытно-экспериментальная часть работы, оформление книжки-малышки.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100" dirty="0" smtClean="0">
                <a:solidFill>
                  <a:schemeClr val="bg1"/>
                </a:solidFill>
              </a:rPr>
              <a:t>Оценка результата: Как вы считаете удалось ли нам объяснить Незнайке почему земля синяя, познакомить со свойствами воды?</a:t>
            </a:r>
            <a:endParaRPr lang="ru-RU" sz="2100" dirty="0">
              <a:solidFill>
                <a:schemeClr val="bg1"/>
              </a:solidFill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Содержание деятельности</a:t>
            </a:r>
            <a:endParaRPr lang="ru-RU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9904580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6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Дети заходят в зал, подходят к проекционному экрану.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r>
              <a:rPr lang="ru-RU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ребята, сегодня из космоса с нами выходит на видеосвязь наш друг Незнайка.</a:t>
            </a:r>
          </a:p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600" i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 экране проектора появляется Незнайка, и обращается к детям</a:t>
            </a:r>
            <a:endParaRPr lang="ru-RU" sz="26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Незнайка</a:t>
            </a:r>
            <a:r>
              <a:rPr lang="ru-RU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«Здравствуйте, ребята. Я отправился в космическую регату, и, путешествуя по Луне, встретил инопланетян. С Луны они видят нашу планету Земля, и не понимают, почему она синего цвета, а называется Земля.  Ребята, а можете объяснить, почему из космоса наша планета синего цвета? </a:t>
            </a:r>
            <a:r>
              <a:rPr lang="ru-RU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(Пояснения детей.)</a:t>
            </a:r>
            <a:r>
              <a:rPr lang="ru-RU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что вы знаете о воде? </a:t>
            </a:r>
            <a:r>
              <a:rPr lang="ru-RU" sz="26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(Пояснения детей).</a:t>
            </a:r>
            <a:r>
              <a:rPr lang="ru-RU" sz="2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Спасибо ребята! Я надеюсь, что у вас получиться переслать эту интересную информацию космической почтой, чтобы я смог также подробно рассказать всё, что узнал о воде свои друзьям-инопланетянам».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Организационный момент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11209919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ну что, ребята? Как вы думаете, мы сможем помочь Незнайке? А как?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Возможные варианты ответов: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мы изучали свойства воды,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проводили опыты, схематично зарисовывали наши. Мы их можем отдать Незнайке, и он познакомит инопланетян со свойствами воды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всё верно. Мы зафиксировали все наши наблюдения в виде схем, а сегодня мы оформим наши книжки-малышки, и отправим их Незнайке, чтобы он передал их инопланетянами. Их них они смогут узнать, что такое вода, и какими свойствами она обладает.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Воспитатель: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а какие свойства воды вы перечислить? Какая она?</a:t>
            </a:r>
          </a:p>
          <a:p>
            <a:pPr marL="0" indent="0"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Возможные варианты ответов: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вода - жидкость, без цвета, без запаха, без вкуса. Текучая, прозрачная. Вода может быть жидкой, твердой и газообразной.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часть: вводная.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42471368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мы убедились в этом, в нашей мини-лаборатории, где проводили исследования. Давайте вспомним, что такое лаборатория?</a:t>
            </a:r>
          </a:p>
          <a:p>
            <a:pPr marL="0" indent="0">
              <a:spcBef>
                <a:spcPts val="600"/>
              </a:spcBef>
              <a:spcAft>
                <a:spcPts val="3000"/>
              </a:spcAft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Возможные варианты ответов: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это место, где учёные проводят опыты и ставят эксперименты.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 прежде, чем отправиться туда вновь, давайте вспомним, какие опыты с водой мы с вами уже проводили. Обратите внимание на экран. (Просмотр слайдов) -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 вновь приглашаю вас в мини-лабораторию.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Давайте сегодня мы с вами вновь превратимся в маленьких ученных, и провести ещё один очень занимательный эксперимент. Но, прежде чем приступить к исследованию вспомните с правилами поведения в лаборатории: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Возможные варианты ответов: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шуметь – этим мы мешаем другим, слушать воспитателя, внимательно следить за результатом опыта, закончив наблюдение или эксперимент, сделать вывод и т.п.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часть: практическая (опытно-экспериментальная)</a:t>
            </a:r>
            <a:endParaRPr lang="ru-RU" sz="40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4754856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8" y="1249443"/>
            <a:ext cx="11496675" cy="450209"/>
          </a:xfrm>
        </p:spPr>
        <p:txBody>
          <a:bodyPr anchor="t">
            <a:noAutofit/>
          </a:bodyPr>
          <a:lstStyle/>
          <a:p>
            <a:pPr marL="0" indent="0">
              <a:spcBef>
                <a:spcPts val="120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Выяснить свойства жидкостей/вода, молоко.</a:t>
            </a:r>
          </a:p>
          <a:p>
            <a:pPr marL="0" indent="0">
              <a:spcBef>
                <a:spcPts val="600"/>
              </a:spcBef>
              <a:buNone/>
            </a:pP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Опыт свойства жидкостей</a:t>
            </a:r>
            <a:endParaRPr lang="ru-RU" sz="40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xmlns="" id="{FD3D3C11-8F6A-481A-B576-5E8B9F2E50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269797"/>
              </p:ext>
            </p:extLst>
          </p:nvPr>
        </p:nvGraphicFramePr>
        <p:xfrm>
          <a:off x="347658" y="1727953"/>
          <a:ext cx="11496675" cy="49820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49761">
                  <a:extLst>
                    <a:ext uri="{9D8B030D-6E8A-4147-A177-3AD203B41FA5}">
                      <a16:colId xmlns:a16="http://schemas.microsoft.com/office/drawing/2014/main" xmlns="" val="2083776784"/>
                    </a:ext>
                  </a:extLst>
                </a:gridCol>
                <a:gridCol w="3846914">
                  <a:extLst>
                    <a:ext uri="{9D8B030D-6E8A-4147-A177-3AD203B41FA5}">
                      <a16:colId xmlns:a16="http://schemas.microsoft.com/office/drawing/2014/main" xmlns="" val="2343030494"/>
                    </a:ext>
                  </a:extLst>
                </a:gridCol>
              </a:tblGrid>
              <a:tr h="2608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i="1" dirty="0">
                          <a:effectLst/>
                        </a:rPr>
                        <a:t>Воспитатель.</a:t>
                      </a:r>
                      <a:endParaRPr lang="ru-RU" sz="105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i="1" dirty="0">
                          <a:effectLst/>
                        </a:rPr>
                        <a:t>Дети</a:t>
                      </a:r>
                      <a:endParaRPr lang="ru-RU" sz="100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3851298591"/>
                  </a:ext>
                </a:extLst>
              </a:tr>
              <a:tr h="425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Что такое вода? Что такое молоко? Сейчас мы проверим, так ли это?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297562709"/>
                  </a:ext>
                </a:extLst>
              </a:tr>
              <a:tr h="421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Возьмите стакан с водой и перелейте в пустой стакан. Что вы увидели? (она льется). Значит она какая?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жидкая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925716017"/>
                  </a:ext>
                </a:extLst>
              </a:tr>
              <a:tr h="425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Возьмите стакан с молоком и перелейте в пустой стакан. Что вы заметили? Значит оно какое?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оно тоже льется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2623643947"/>
                  </a:ext>
                </a:extLst>
              </a:tr>
              <a:tr h="4252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Значит можно сделать вывод, что и молоко, и вода  какие…….? 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жидкие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3967384351"/>
                  </a:ext>
                </a:extLst>
              </a:tr>
              <a:tr h="23827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u="none" dirty="0">
                          <a:effectLst/>
                        </a:rPr>
                        <a:t>Свойство – вода растворитель</a:t>
                      </a:r>
                      <a:endParaRPr lang="ru-RU" sz="1050" i="1" u="none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12652439"/>
                  </a:ext>
                </a:extLst>
              </a:tr>
              <a:tr h="57280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Налейте воды в тарелку (1 пара), и молоко- (2 пара). Капните немного краски в тарелку.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 воде краситель растворяется быстро, а в молоке - медленно.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1384637965"/>
                  </a:ext>
                </a:extLst>
              </a:tr>
              <a:tr h="2282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Что происходит? Как вы думаете?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ответы детей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1401569686"/>
                  </a:ext>
                </a:extLst>
              </a:tr>
              <a:tr h="108396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</a:rPr>
                        <a:t>Это происходит потому что, в молоке есть молекулы жира, и оно гуще, чем вода. Молекулы - маленькие невидимые частицы жидкости. Посмотрите на слайд, и вы увидите, как отличаются вода и молоко под микроскопом.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extLst>
                  <a:ext uri="{0D108BD9-81ED-4DB2-BD59-A6C34878D82A}">
                    <a16:rowId xmlns:a16="http://schemas.microsoft.com/office/drawing/2014/main" xmlns="" val="249539667"/>
                  </a:ext>
                </a:extLst>
              </a:tr>
              <a:tr h="2282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i="1" dirty="0">
                          <a:effectLst/>
                        </a:rPr>
                        <a:t>Какой вывод мы можем сделать из этого опыта?</a:t>
                      </a:r>
                      <a:endParaRPr lang="ru-RU" sz="1050" i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55949570"/>
                  </a:ext>
                </a:extLst>
              </a:tr>
              <a:tr h="572809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Вывод</a:t>
                      </a:r>
                      <a:r>
                        <a:rPr lang="en-US" sz="1400" dirty="0">
                          <a:effectLst/>
                        </a:rPr>
                        <a:t>: </a:t>
                      </a:r>
                      <a:r>
                        <a:rPr lang="ru-RU" sz="1400" dirty="0">
                          <a:effectLst/>
                        </a:rPr>
                        <a:t>Краска в молоке растворяется медленно, потому что оно гуще из-за молекул жира. А в воде молекул жира нет, поэтому краситель в ней растворяется быстро</a:t>
                      </a:r>
                      <a:r>
                        <a:rPr lang="ru-RU" sz="1200" dirty="0">
                          <a:effectLst/>
                        </a:rPr>
                        <a:t>.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6880" marR="56880" marT="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411453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342009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26 0.01713 C 0.00039 -0.04051 0.00065 -0.09791 0.00091 -0.15532 " pathEditMode="relative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06000" y="106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с помощью пипетки аккуратно набирайте краску, капайте в молоко;</a:t>
            </a: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не бойтесь смешивать цвета, но только делайте это не спеша; 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вы может взять палочки для рисования, и создать узоры для обложки;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осторожно опустите лист бумаги в воду, подождите несколько секунд;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аккуратно палочкой приподнимите край, возьмите двумя руками и, прижимая бумагу к краю ёмкости, чтобы стекла лишняя вода, потяните на себя;</a:t>
            </a:r>
          </a:p>
          <a:p>
            <a:pPr lvl="0">
              <a:buFont typeface="Wingdings" panose="05000000000000000000" pitchFamily="2" charset="2"/>
              <a:buChar char="§"/>
            </a:pPr>
            <a:r>
              <a:rPr lang="ru-RU" sz="2400" dirty="0">
                <a:solidFill>
                  <a:schemeClr val="bg1"/>
                </a:solidFill>
              </a:rPr>
              <a:t>кладите готовые рисунки для высыхания на столы.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Руководство воспитателя деятельностью детей: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  <p:pic>
        <p:nvPicPr>
          <p:cNvPr id="13" name="Рисунок 12" descr="DSCN4934.JPG">
            <a:extLst>
              <a:ext uri="{FF2B5EF4-FFF2-40B4-BE49-F238E27FC236}">
                <a16:creationId xmlns:a16="http://schemas.microsoft.com/office/drawing/2014/main" xmlns="" id="{BA187673-7234-44B8-981B-FB7373F9877F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73157" y="1763128"/>
            <a:ext cx="3245677" cy="2281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956006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3948418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1"/>
            <a:ext cx="11496675" cy="3948418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ребята!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Наши опыты закончены, и мы можем снять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передник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Какие опыты мы сегодня провели? Что нового узнали? А чем мы сегодня удивили гостей? (</a:t>
            </a: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Ответы детей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</a:t>
            </a: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ну вот, наши обложки высохли, и сейчас мы украсим ими наши книжки. Книжки-малышки готовы, и космической почтой мы отправим их Незнайке на Луну. </a:t>
            </a:r>
          </a:p>
          <a:p>
            <a:pPr marL="0" indent="0" algn="ctr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Воспитатель кладёт книжки в большой конверт.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</a:t>
            </a:r>
            <a:endParaRPr lang="ru-RU" sz="48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69275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709" y="1489166"/>
            <a:ext cx="11138940" cy="5133704"/>
          </a:xfrm>
        </p:spPr>
        <p:txBody>
          <a:bodyPr anchor="ctr">
            <a:noAutofit/>
          </a:bodyPr>
          <a:lstStyle/>
          <a:p>
            <a:pPr lvl="0"/>
            <a:r>
              <a:rPr lang="ru-RU" sz="1400" dirty="0" smtClean="0">
                <a:solidFill>
                  <a:schemeClr val="bg1"/>
                </a:solidFill>
              </a:rPr>
              <a:t>Федеральный закон от 29.12.2012 № 273-ФЗ «Об образовании в РФ».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Федеральный государственный образовательный стандарт дошкольного образования. Утверждён приказом Министерства образования и науки Российской Федерации от 17 октября 2013 года</a:t>
            </a:r>
            <a:r>
              <a:rPr lang="ru-RU" sz="1400" dirty="0" smtClean="0">
                <a:solidFill>
                  <a:schemeClr val="bg1"/>
                </a:solidFill>
              </a:rPr>
              <a:t>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С.Н. </a:t>
            </a:r>
            <a:r>
              <a:rPr lang="ru-RU" sz="1800" dirty="0" smtClean="0">
                <a:solidFill>
                  <a:schemeClr val="bg1"/>
                </a:solidFill>
              </a:rPr>
              <a:t>Николаева</a:t>
            </a:r>
            <a:r>
              <a:rPr lang="ru-RU" sz="1400" dirty="0" smtClean="0">
                <a:solidFill>
                  <a:schemeClr val="bg1"/>
                </a:solidFill>
              </a:rPr>
              <a:t> «Юный эколог»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С.Н. </a:t>
            </a:r>
            <a:r>
              <a:rPr lang="ru-RU" sz="1400" dirty="0" err="1" smtClean="0">
                <a:solidFill>
                  <a:schemeClr val="bg1"/>
                </a:solidFill>
              </a:rPr>
              <a:t>Теплюк</a:t>
            </a:r>
            <a:r>
              <a:rPr lang="ru-RU" sz="1400" dirty="0" smtClean="0">
                <a:solidFill>
                  <a:schemeClr val="bg1"/>
                </a:solidFill>
              </a:rPr>
              <a:t> «Занятие на прогулке с дошкольниками»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А.П. Симонова «Ключи от природы», « Этические беседы по экологии</a:t>
            </a:r>
            <a:r>
              <a:rPr lang="ru-RU" sz="1400" dirty="0" smtClean="0">
                <a:solidFill>
                  <a:schemeClr val="bg1"/>
                </a:solidFill>
              </a:rPr>
              <a:t>»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• </a:t>
            </a:r>
            <a:r>
              <a:rPr lang="ru-RU" sz="1400" dirty="0" err="1" smtClean="0">
                <a:solidFill>
                  <a:schemeClr val="bg1"/>
                </a:solidFill>
              </a:rPr>
              <a:t>Тугушева</a:t>
            </a:r>
            <a:r>
              <a:rPr lang="ru-RU" sz="1400" dirty="0" smtClean="0">
                <a:solidFill>
                  <a:schemeClr val="bg1"/>
                </a:solidFill>
              </a:rPr>
              <a:t> Г. П. </a:t>
            </a:r>
            <a:r>
              <a:rPr lang="ru-RU" sz="1600" dirty="0" smtClean="0">
                <a:solidFill>
                  <a:schemeClr val="bg1"/>
                </a:solidFill>
              </a:rPr>
              <a:t>Чистякова</a:t>
            </a:r>
            <a:r>
              <a:rPr lang="ru-RU" sz="1400" dirty="0" smtClean="0">
                <a:solidFill>
                  <a:schemeClr val="bg1"/>
                </a:solidFill>
              </a:rPr>
              <a:t> А. Е. «Экспериментальная деятельность детей среднего и старшего дошкольного возраста» С-П ДЕТСТВО – ПРЕСС, 2007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• «Организация опытно – экспериментальной деятельности детей 2-7 лет, Тематическое планирование, рекомендации, конспекты занятий» </a:t>
            </a:r>
            <a:r>
              <a:rPr lang="ru-RU" sz="1400" dirty="0" err="1" smtClean="0">
                <a:solidFill>
                  <a:schemeClr val="bg1"/>
                </a:solidFill>
              </a:rPr>
              <a:t>А-сост</a:t>
            </a:r>
            <a:r>
              <a:rPr lang="ru-RU" sz="1400" dirty="0" smtClean="0">
                <a:solidFill>
                  <a:schemeClr val="bg1"/>
                </a:solidFill>
              </a:rPr>
              <a:t>. Е. А. Мартынова, И. М. Сучкова </a:t>
            </a:r>
            <a:r>
              <a:rPr lang="ru-RU" sz="1400" u="sng" dirty="0" smtClean="0">
                <a:solidFill>
                  <a:schemeClr val="bg1"/>
                </a:solidFill>
              </a:rPr>
              <a:t>Волгоград</a:t>
            </a:r>
            <a:r>
              <a:rPr lang="ru-RU" sz="1400" dirty="0" smtClean="0">
                <a:solidFill>
                  <a:schemeClr val="bg1"/>
                </a:solidFill>
              </a:rPr>
              <a:t>: Учитель, 2011.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• А. И. Иванова «Методика организации экологических наблюдений и экспериментов в детском </a:t>
            </a:r>
            <a:r>
              <a:rPr lang="ru-RU" sz="1400" u="sng" dirty="0" smtClean="0">
                <a:solidFill>
                  <a:schemeClr val="bg1"/>
                </a:solidFill>
              </a:rPr>
              <a:t>саду</a:t>
            </a:r>
            <a:r>
              <a:rPr lang="ru-RU" sz="1400" dirty="0" smtClean="0">
                <a:solidFill>
                  <a:schemeClr val="bg1"/>
                </a:solidFill>
              </a:rPr>
              <a:t>: Пособие для работников дошкольных учреждений» - М.: ТЦ Сфера, 2003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• О. В. </a:t>
            </a:r>
            <a:r>
              <a:rPr lang="ru-RU" sz="1400" dirty="0" err="1" smtClean="0">
                <a:solidFill>
                  <a:schemeClr val="bg1"/>
                </a:solidFill>
              </a:rPr>
              <a:t>Дыбина</a:t>
            </a:r>
            <a:r>
              <a:rPr lang="ru-RU" sz="1400" dirty="0" smtClean="0">
                <a:solidFill>
                  <a:schemeClr val="bg1"/>
                </a:solidFill>
              </a:rPr>
              <a:t>, Н. П. Рахманова, В. В. Щетина «Неизведанное рядом». Занимательные опыты и эксперименты для дошкольников» М.: ТЦ Сфера, 2004;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• Л. Г. Горького, А. В. Кочергина, Л. А. Обухова «Сценарии занятий по экологическому воспитанию дошкольников» ВАКО, 2010.</a:t>
            </a:r>
          </a:p>
          <a:p>
            <a:endParaRPr lang="ru-RU" sz="1400" dirty="0" smtClean="0">
              <a:solidFill>
                <a:schemeClr val="bg1"/>
              </a:solidFill>
            </a:endParaRPr>
          </a:p>
          <a:p>
            <a:pPr>
              <a:buNone/>
            </a:pPr>
            <a:endParaRPr lang="ru-RU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744583" y="-58915"/>
            <a:ext cx="10763794" cy="1169258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УМК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184731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451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50" y="114300"/>
            <a:ext cx="8191500" cy="89889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u="sng" dirty="0">
                <a:ln w="952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Содержание</a:t>
            </a:r>
          </a:p>
        </p:txBody>
      </p:sp>
      <p:graphicFrame>
        <p:nvGraphicFramePr>
          <p:cNvPr id="4" name="Схема 3">
            <a:extLst>
              <a:ext uri="{FF2B5EF4-FFF2-40B4-BE49-F238E27FC236}">
                <a16:creationId xmlns:a16="http://schemas.microsoft.com/office/drawing/2014/main" xmlns="" id="{DD7D2202-E382-4B05-9FE6-5BC2EBDA81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03125456"/>
              </p:ext>
            </p:extLst>
          </p:nvPr>
        </p:nvGraphicFramePr>
        <p:xfrm>
          <a:off x="-1" y="898896"/>
          <a:ext cx="11972925" cy="5959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17242523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314325" y="1323976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ФОТ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Содержимое 7" descr="C:\Users\1\Desktop\ФОТо вода\IMG_20190620_090529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8032" y="1358538"/>
            <a:ext cx="5104493" cy="4402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C:\Users\1\Desktop\ФОТо вода\IMG_20190620_0906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81266" y="1319349"/>
            <a:ext cx="4662241" cy="4323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1451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314325" y="1323976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ФОТ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Содержимое 10" descr="C:\Users\1\Desktop\ФОТо вода\IMG_20190620_091624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751" y="1959429"/>
            <a:ext cx="5209660" cy="4114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\Desktop\ФОТо вода\IMG_20190620_11431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86477" y="1941569"/>
            <a:ext cx="4204334" cy="406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1451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314325" y="1323976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ФОТ</a:t>
            </a:r>
            <a:endParaRPr lang="ru-RU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ФОТО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Содержимое 10" descr="C:\Users\1\Desktop\ФОТо вода\IMG_20190620_090845.jpg"/>
          <p:cNvPicPr>
            <a:picLocks noGrp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2172" y="1773374"/>
            <a:ext cx="5348001" cy="3817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1\Desktop\ФОТо вода\IMG_20190620_09061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9886" y="1802674"/>
            <a:ext cx="4349931" cy="3931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1451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1.Дети больше узнают о воде, ее свойствах, значении и назначении. И это будет более интересно узнавать, потому что все происходит во время игры с водой.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Овладение элементарными способами практического взаимодействия с окружающей средой- водой.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Развитие у детей познавательных способностей в процессе экспериментирования.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Расширение кругозора детей, развитие речевой активности.</a:t>
            </a:r>
          </a:p>
          <a:p>
            <a:pPr marL="0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ru-RU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5. Дети научаться бережному и экономному отношению к воде- как источнику жизни.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0" y="0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10992798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Ожидаемые результаты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4515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BABBCC84-3802-46BB-934A-3DFF16A342B4}"/>
              </a:ext>
            </a:extLst>
          </p:cNvPr>
          <p:cNvSpPr/>
          <p:nvPr/>
        </p:nvSpPr>
        <p:spPr>
          <a:xfrm>
            <a:off x="157160" y="1210468"/>
            <a:ext cx="11877675" cy="5542756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563901B-6E7B-459B-B407-7AB1179CBE43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25B857-AF2E-45C4-AAAE-358E372F1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38906"/>
            <a:ext cx="6096001" cy="916385"/>
          </a:xfrm>
        </p:spPr>
        <p:txBody>
          <a:bodyPr/>
          <a:lstStyle/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Данные о со-бытии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" y="1210467"/>
            <a:ext cx="11610975" cy="554275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Конспект образовательного со-бытия  «Лаборатория чудес»</a:t>
            </a:r>
            <a:b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</a:br>
            <a: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в рамках проекта «Волшебница вода»</a:t>
            </a:r>
            <a:b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</a:br>
            <a:r>
              <a:rPr lang="ru-RU" sz="3200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 для детей подготовительной группы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Тема: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«Волшебница вода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. Свойства жидкости».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Интеграция образовательных областей: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«Физическое развитие», «Познавательное развитие», «Социально-коммуникативное развитие», «Художественно-эстетическое развитие».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Форма ОД: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образовательное со-бытие по исследовательской деятельности детей «Лаборатория чудес».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Формы организации: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</a:rPr>
              <a:t>подгрупповая. </a:t>
            </a:r>
          </a:p>
          <a:p>
            <a:pPr marL="0" indent="0">
              <a:buNone/>
            </a:pPr>
            <a:endParaRPr lang="ru-RU" sz="32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3F859333-C629-48EC-8E79-28E39B373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26385396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5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 animBg="1"/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06ABA66A-E77B-45FD-BCE5-D92C2100D18C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35732" y="1304176"/>
            <a:ext cx="11920535" cy="3810000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1304176"/>
            <a:ext cx="10264138" cy="3810000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Цель</a:t>
            </a:r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: 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совершенствование представления детей о разнообразных свойствах воды. Развитие познавательной активности детей в процессе экспериментирования. Закрепление навыков рисования в технике «</a:t>
            </a:r>
            <a:r>
              <a:rPr lang="ru-RU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Эбру</a:t>
            </a:r>
            <a:r>
              <a:rPr lang="ru-RU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»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38CB5D-B787-485F-B0B0-1C1674AE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736F6771-E237-4115-A9BE-7E08535632A7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609600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Цель со-бытия</a:t>
            </a:r>
          </a:p>
        </p:txBody>
      </p:sp>
    </p:spTree>
    <p:extLst>
      <p:ext uri="{BB962C8B-B14F-4D97-AF65-F5344CB8AC3E}">
        <p14:creationId xmlns:p14="http://schemas.microsoft.com/office/powerpoint/2010/main" xmlns="" val="3125810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35732" y="1304176"/>
            <a:ext cx="11920535" cy="3810000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5824" y="979714"/>
            <a:ext cx="10264138" cy="5212080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-наличие у детей системных знаний о воде, ее свойствах, о состояниях, о причинно-следственных связях, роли в жизни планеты и человечества;</a:t>
            </a:r>
          </a:p>
          <a:p>
            <a:pPr marL="0" indent="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сформированная ценность природного вещества –воды;</a:t>
            </a:r>
          </a:p>
          <a:p>
            <a:pPr marL="0" indent="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присутствие экологического сознания;</a:t>
            </a:r>
          </a:p>
          <a:p>
            <a:pPr marL="0" indent="0">
              <a:spcBef>
                <a:spcPts val="600"/>
              </a:spcBef>
              <a:buFontTx/>
              <a:buChar char="-"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осуществление взаимодействия с родителями, их активное участие в воспитательном процессе;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-обогащенный словарь детей терминологией по теме проекта.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38CB5D-B787-485F-B0B0-1C1674AE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736F6771-E237-4115-A9BE-7E08535632A7}"/>
              </a:ext>
            </a:extLst>
          </p:cNvPr>
          <p:cNvSpPr txBox="1">
            <a:spLocks/>
          </p:cNvSpPr>
          <p:nvPr/>
        </p:nvSpPr>
        <p:spPr>
          <a:xfrm>
            <a:off x="1750423" y="138906"/>
            <a:ext cx="69102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Предполагаемые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результаты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Gothic UI Semilight" panose="020B0400000000000000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58105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9800926-F5D2-4CDD-B4A8-09C417DDF304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0468"/>
            <a:ext cx="11877675" cy="5542756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0467"/>
            <a:ext cx="11687176" cy="5542756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Образовательные задачи: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Gothic UI Semilight" panose="020B0400000000000000" pitchFamily="34" charset="-128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познакомить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с новым свойством жидкости - плотность (жирность молока);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формировать</a:t>
            </a:r>
            <a:r>
              <a:rPr lang="ru-RU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умения</a:t>
            </a:r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: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сравнивать свойства жидкости;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самостоятельно делать схематичную зарисовку опыта;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анализировать и обобщать увиденное;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выявлять причинно-следственные связи;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делать выводы;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Обогатить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словарный запас детей путём систематизации знаний о свойствах жидкостей;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Упражнять 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в составлении предложений;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Обобщить и конкретизировать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знания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о свойствах воды и молока;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Закрепить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знания о</a:t>
            </a:r>
            <a:r>
              <a:rPr lang="en-US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: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круговороте воды в природе;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Yu Gothic UI Semilight" panose="020B0400000000000000" pitchFamily="34" charset="-128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правила техники безопасности при проведении опытов;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</a:t>
            </a:r>
          </a:p>
          <a:p>
            <a:pPr lvl="1"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умение работать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сообща в 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паре/</a:t>
            </a:r>
            <a:r>
              <a:rPr lang="ru-RU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микрогруппе</a:t>
            </a: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;</a:t>
            </a:r>
          </a:p>
          <a:p>
            <a:pPr marL="342900" indent="-342900">
              <a:spcBef>
                <a:spcPts val="600"/>
              </a:spcBef>
              <a:buFont typeface="+mj-lt"/>
              <a:buAutoNum type="arabicPeriod"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Осуществлять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 дифференцированный подход к детям через вариативность игровых заданий и правил.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0D38CB5D-B787-485F-B0B0-1C1674AED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5207EBA3-BFC6-445C-BCE2-A3CD1EC2F4E2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Образовательные задачи</a:t>
            </a:r>
          </a:p>
        </p:txBody>
      </p:sp>
    </p:spTree>
    <p:extLst>
      <p:ext uri="{BB962C8B-B14F-4D97-AF65-F5344CB8AC3E}">
        <p14:creationId xmlns:p14="http://schemas.microsoft.com/office/powerpoint/2010/main" xmlns="" val="1439159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659" y="1219200"/>
            <a:ext cx="11496675" cy="5534023"/>
          </a:xfrm>
        </p:spPr>
        <p:txBody>
          <a:bodyPr anchor="ctr"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Развивающие задачи: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Развивать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самостоятельность у детей в процессе проведения опытов, познавательный интерес, наблюдательность, память, любознательность, инициативность, логическое мышление, способность сравнивать, сопоставлять и делать выводы;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мелкую моторику пальцев;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связную описательную речь;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умение последовательно излагать свои мысли, отвечая полным развёрнутым предложением;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воображение, желание экспериментировать.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поддерживать проявления самостоятельности в познании окружающего мира.</a:t>
            </a:r>
            <a:endParaRPr lang="en-US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Воспитательные задачи: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Воспитывать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партнёрские отношения, желание договариваться, слушать и учитывать мнение товарища;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Способствовать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ru-RU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формированию личностных качеств воспитанников</a:t>
            </a:r>
            <a:endParaRPr lang="ru-RU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4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Yu Gothic UI Semilight" panose="020B0400000000000000" pitchFamily="34" charset="-128"/>
                <a:cs typeface="Arial" panose="020B0604020202020204" pitchFamily="34" charset="0"/>
              </a:rPr>
              <a:t>Развивающие задачи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6267038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219200"/>
            <a:ext cx="11877675" cy="5534024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282" y="1219200"/>
            <a:ext cx="6040072" cy="5534023"/>
          </a:xfrm>
        </p:spPr>
        <p:txBody>
          <a:bodyPr anchor="ctr">
            <a:noAutofit/>
          </a:bodyPr>
          <a:lstStyle/>
          <a:p>
            <a:pPr marL="0" indent="0" algn="ctr">
              <a:spcBef>
                <a:spcPts val="600"/>
              </a:spcBef>
              <a:buNone/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Наглядные.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наблюдения: 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показ образца.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Информативно – рецептивный метод: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рассматривание.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демонстрации: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показ способа действия, демонстрация презентации.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Репродуктивный метод: 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установление состояния объекта по отдельным признакам.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Словесные: 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объяснение,</a:t>
            </a: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беседа, рассказ.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повышения познавательной активности:</a:t>
            </a:r>
            <a:endParaRPr lang="ru-RU" sz="2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Элементарный анализ (установление причинно-следственных связей).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Сравнение.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вопросов.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 повторения.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6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 приемы.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564A4FD0-0FC2-4708-89ED-4CEC2D36A2C5}"/>
              </a:ext>
            </a:extLst>
          </p:cNvPr>
          <p:cNvSpPr txBox="1">
            <a:spLocks/>
          </p:cNvSpPr>
          <p:nvPr/>
        </p:nvSpPr>
        <p:spPr>
          <a:xfrm>
            <a:off x="6283354" y="1946246"/>
            <a:ext cx="5751481" cy="480697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повышения эмоциональной активности: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Игровые и воображаемые ситуации.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Использование художественного слова.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Сюрпризный момент.</a:t>
            </a:r>
          </a:p>
          <a:p>
            <a:pPr lvl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Элементы творчества и новизны.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ru-RU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обучения и развития творчества: </a:t>
            </a:r>
            <a:endParaRPr lang="ru-RU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spcBef>
                <a:spcPts val="600"/>
              </a:spcBef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Эмоциональная насыщенность окружения. </a:t>
            </a:r>
          </a:p>
          <a:p>
            <a:pPr lvl="1">
              <a:spcBef>
                <a:spcPts val="600"/>
              </a:spcBef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Мотивирование детской деятельности.</a:t>
            </a:r>
          </a:p>
          <a:p>
            <a:pPr lvl="1">
              <a:spcBef>
                <a:spcPts val="600"/>
              </a:spcBef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Проблемные ситуации и задачи.</a:t>
            </a:r>
          </a:p>
          <a:p>
            <a:pPr lvl="1">
              <a:spcBef>
                <a:spcPts val="600"/>
              </a:spcBef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Неясные знания (догадки).</a:t>
            </a:r>
          </a:p>
          <a:p>
            <a:pPr lvl="1">
              <a:spcBef>
                <a:spcPts val="600"/>
              </a:spcBef>
            </a:pPr>
            <a:r>
              <a:rPr lang="ru-RU" sz="1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Предположения (гипотезы).</a:t>
            </a:r>
          </a:p>
        </p:txBody>
      </p:sp>
    </p:spTree>
    <p:extLst>
      <p:ext uri="{BB962C8B-B14F-4D97-AF65-F5344CB8AC3E}">
        <p14:creationId xmlns:p14="http://schemas.microsoft.com/office/powerpoint/2010/main" xmlns="" val="15271029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xmlns="" id="{00C3EDC3-B41A-4846-B117-0042A3A3CCD7}"/>
              </a:ext>
            </a:extLst>
          </p:cNvPr>
          <p:cNvSpPr/>
          <p:nvPr/>
        </p:nvSpPr>
        <p:spPr>
          <a:xfrm>
            <a:off x="157160" y="1310779"/>
            <a:ext cx="11877675" cy="4236441"/>
          </a:xfrm>
          <a:prstGeom prst="roundRect">
            <a:avLst>
              <a:gd name="adj" fmla="val 5155"/>
            </a:avLst>
          </a:prstGeom>
          <a:gradFill flip="none" rotWithShape="1">
            <a:gsLst>
              <a:gs pos="17000">
                <a:schemeClr val="accent1">
                  <a:lumMod val="60000"/>
                  <a:lumOff val="40000"/>
                  <a:alpha val="20000"/>
                </a:schemeClr>
              </a:gs>
              <a:gs pos="0">
                <a:schemeClr val="accent1">
                  <a:lumMod val="20000"/>
                  <a:lumOff val="80000"/>
                  <a:alpha val="14000"/>
                </a:schemeClr>
              </a:gs>
              <a:gs pos="37000">
                <a:schemeClr val="accent1">
                  <a:lumMod val="75000"/>
                  <a:alpha val="10000"/>
                </a:schemeClr>
              </a:gs>
              <a:gs pos="100000">
                <a:schemeClr val="accent1">
                  <a:lumMod val="75000"/>
                </a:schemeClr>
              </a:gs>
              <a:gs pos="60000">
                <a:schemeClr val="accent1">
                  <a:lumMod val="75000"/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8C15E59-86CD-4884-BA06-6A9F0EA7A6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839" y="1310779"/>
            <a:ext cx="11358693" cy="4236441"/>
          </a:xfrm>
        </p:spPr>
        <p:txBody>
          <a:bodyPr anchor="ctr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</a:rPr>
              <a:t>Практические: </a:t>
            </a:r>
            <a:r>
              <a:rPr lang="ru-RU" dirty="0">
                <a:solidFill>
                  <a:schemeClr val="bg1"/>
                </a:solidFill>
              </a:rPr>
              <a:t>планирование выполнений заданий, постановка задания, анализ результатов опыта, оперативное стимулирование, контроль и регулирование.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</a:rPr>
              <a:t>Исследовательский метод:</a:t>
            </a:r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экспериментирование, проявление самостоятельности в процессе рисования в технике «</a:t>
            </a:r>
            <a:r>
              <a:rPr lang="ru-RU" dirty="0" err="1">
                <a:solidFill>
                  <a:schemeClr val="bg1"/>
                </a:solidFill>
              </a:rPr>
              <a:t>Эбру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3200" b="1" dirty="0">
                <a:solidFill>
                  <a:schemeClr val="bg1"/>
                </a:solidFill>
              </a:rPr>
              <a:t>Эвристический метод: </a:t>
            </a:r>
            <a:r>
              <a:rPr lang="ru-RU" dirty="0">
                <a:solidFill>
                  <a:schemeClr val="bg1"/>
                </a:solidFill>
              </a:rPr>
              <a:t>проявление самостоятельности в процессе рисования в технике «</a:t>
            </a:r>
            <a:r>
              <a:rPr lang="ru-RU" dirty="0" err="1">
                <a:solidFill>
                  <a:schemeClr val="bg1"/>
                </a:solidFill>
              </a:rPr>
              <a:t>Эбру</a:t>
            </a:r>
            <a:r>
              <a:rPr lang="ru-RU" dirty="0">
                <a:solidFill>
                  <a:schemeClr val="bg1"/>
                </a:solidFill>
              </a:rPr>
              <a:t>»</a:t>
            </a:r>
          </a:p>
          <a:p>
            <a:pPr marL="0" indent="0" algn="ctr">
              <a:spcBef>
                <a:spcPts val="600"/>
              </a:spcBef>
              <a:buNone/>
            </a:pPr>
            <a:endParaRPr lang="ru-RU" sz="1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04361975-1827-494A-B9B6-A2C697E93C07}"/>
              </a:ext>
            </a:extLst>
          </p:cNvPr>
          <p:cNvSpPr/>
          <p:nvPr/>
        </p:nvSpPr>
        <p:spPr>
          <a:xfrm flipH="1">
            <a:off x="-6" y="138907"/>
            <a:ext cx="12192004" cy="916384"/>
          </a:xfrm>
          <a:prstGeom prst="rect">
            <a:avLst/>
          </a:prstGeom>
          <a:gradFill flip="none" rotWithShape="1">
            <a:gsLst>
              <a:gs pos="15000">
                <a:srgbClr val="EAEFF8">
                  <a:alpha val="71000"/>
                </a:srgbClr>
              </a:gs>
              <a:gs pos="0">
                <a:schemeClr val="accent1">
                  <a:lumMod val="20000"/>
                  <a:lumOff val="80000"/>
                  <a:alpha val="62000"/>
                </a:schemeClr>
              </a:gs>
              <a:gs pos="47000">
                <a:schemeClr val="bg1">
                  <a:alpha val="91000"/>
                </a:schemeClr>
              </a:gs>
              <a:gs pos="100000">
                <a:srgbClr val="FFFFFF">
                  <a:lumMod val="100000"/>
                  <a:alpha val="96000"/>
                </a:srgbClr>
              </a:gs>
              <a:gs pos="79000">
                <a:srgbClr val="FFFFFF">
                  <a:alpha val="97000"/>
                </a:srgbClr>
              </a:gs>
            </a:gsLst>
            <a:lin ang="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A59FD4D2-A425-4D6B-B3C1-5670CF65F55F}"/>
              </a:ext>
            </a:extLst>
          </p:cNvPr>
          <p:cNvSpPr txBox="1">
            <a:spLocks/>
          </p:cNvSpPr>
          <p:nvPr/>
        </p:nvSpPr>
        <p:spPr>
          <a:xfrm>
            <a:off x="-1" y="138906"/>
            <a:ext cx="7753351" cy="9163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Методы и приемы.</a:t>
            </a:r>
            <a:endParaRPr lang="ru-RU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5EC47C58-A12A-4743-9232-B6D3E616B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49962" y="228401"/>
            <a:ext cx="884873" cy="737394"/>
          </a:xfrm>
          <a:prstGeom prst="rect">
            <a:avLst/>
          </a:prstGeom>
          <a:noFill/>
          <a:ln>
            <a:noFill/>
          </a:ln>
          <a:effectLst>
            <a:glow>
              <a:schemeClr val="bg1">
                <a:alpha val="40000"/>
              </a:schemeClr>
            </a:glow>
            <a:outerShdw dir="5400000" algn="ctr" rotWithShape="0">
              <a:schemeClr val="bg1"/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xmlns="" val="20878773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599</TotalTime>
  <Words>1903</Words>
  <Application>Microsoft Office PowerPoint</Application>
  <PresentationFormat>Произвольный</PresentationFormat>
  <Paragraphs>191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Волшебница вода. Свойства жидкости</vt:lpstr>
      <vt:lpstr>Содержание</vt:lpstr>
      <vt:lpstr>Данные о со-бытии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1</cp:lastModifiedBy>
  <cp:revision>124</cp:revision>
  <dcterms:created xsi:type="dcterms:W3CDTF">2014-11-21T11:00:06Z</dcterms:created>
  <dcterms:modified xsi:type="dcterms:W3CDTF">2019-06-21T03:44:48Z</dcterms:modified>
</cp:coreProperties>
</file>